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Poppins Bold" charset="1" panose="00000800000000000000"/>
      <p:regular r:id="rId17"/>
    </p:embeddedFont>
    <p:embeddedFont>
      <p:font typeface="Poppins" charset="1" panose="00000500000000000000"/>
      <p:regular r:id="rId18"/>
    </p:embeddedFont>
    <p:embeddedFont>
      <p:font typeface="Canva Sans" charset="1" panose="020B05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jpe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3.sv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1.png" Type="http://schemas.openxmlformats.org/officeDocument/2006/relationships/image"/><Relationship Id="rId4" Target="../media/image22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jpe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5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525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82000"/>
                  </a:srgbClr>
                </a:gs>
                <a:gs pos="50000">
                  <a:srgbClr val="001496">
                    <a:alpha val="82000"/>
                  </a:srgbClr>
                </a:gs>
                <a:gs pos="100000">
                  <a:srgbClr val="000F70">
                    <a:alpha val="82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594739" y="1594239"/>
            <a:ext cx="7098522" cy="7098522"/>
          </a:xfrm>
          <a:custGeom>
            <a:avLst/>
            <a:gdLst/>
            <a:ahLst/>
            <a:cxnLst/>
            <a:rect r="r" b="b" t="t" l="l"/>
            <a:pathLst>
              <a:path h="7098522" w="7098522">
                <a:moveTo>
                  <a:pt x="0" y="0"/>
                </a:moveTo>
                <a:lnTo>
                  <a:pt x="7098522" y="0"/>
                </a:lnTo>
                <a:lnTo>
                  <a:pt x="7098522" y="7098522"/>
                </a:lnTo>
                <a:lnTo>
                  <a:pt x="0" y="70985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1240804" y="3498022"/>
            <a:ext cx="17538269" cy="1645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29"/>
              </a:lnSpc>
            </a:pPr>
            <a:r>
              <a:rPr lang="en-US" sz="909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CITY GENERAL HOSPITAL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584586" y="4924425"/>
            <a:ext cx="13730749" cy="1369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29"/>
              </a:lnSpc>
            </a:pPr>
            <a:r>
              <a:rPr lang="en-US" sz="75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Operations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22342" y="8051799"/>
            <a:ext cx="10809089" cy="1206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By Roy Nabulwe</a:t>
            </a:r>
          </a:p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Designation: Dr Sarah Obi, Chief Operating Officer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31333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893260" y="2321103"/>
            <a:ext cx="7045104" cy="5829824"/>
          </a:xfrm>
          <a:custGeom>
            <a:avLst/>
            <a:gdLst/>
            <a:ahLst/>
            <a:cxnLst/>
            <a:rect r="r" b="b" t="t" l="l"/>
            <a:pathLst>
              <a:path h="5829824" w="7045104">
                <a:moveTo>
                  <a:pt x="0" y="0"/>
                </a:moveTo>
                <a:lnTo>
                  <a:pt x="7045104" y="0"/>
                </a:lnTo>
                <a:lnTo>
                  <a:pt x="7045104" y="5829823"/>
                </a:lnTo>
                <a:lnTo>
                  <a:pt x="0" y="58298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84383" y="2849836"/>
            <a:ext cx="6834585" cy="5873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Reallocate beds and resources toward elderly patients.</a:t>
            </a: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Reorganize doctor schedules to distribute work responsibilities evenly.</a:t>
            </a: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Reassess insurer contracts and strengthen billing audits.</a:t>
            </a: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Balance doctor schedules based on patient load data.</a:t>
            </a: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 inventory forecasting tools.</a:t>
            </a: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Recalibrate lab machines and train staff to reduce inconclusive results. </a:t>
            </a: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Add admission time to records for better documentation of busy hospital times to inform doctor schedule development.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29482" y="2279264"/>
            <a:ext cx="9328810" cy="1038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18"/>
              </a:lnSpc>
            </a:pPr>
            <a:r>
              <a:rPr lang="en-US" sz="703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Recommendations</a:t>
            </a:r>
          </a:p>
        </p:txBody>
      </p:sp>
      <p:sp>
        <p:nvSpPr>
          <p:cNvPr name="AutoShape 9" id="9"/>
          <p:cNvSpPr/>
          <p:nvPr/>
        </p:nvSpPr>
        <p:spPr>
          <a:xfrm>
            <a:off x="-5590449" y="9258300"/>
            <a:ext cx="15717833" cy="19050"/>
          </a:xfrm>
          <a:prstGeom prst="line">
            <a:avLst/>
          </a:prstGeom>
          <a:ln cap="flat" w="28575">
            <a:solidFill>
              <a:srgbClr val="64DB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9984383" y="9115299"/>
            <a:ext cx="286001" cy="28600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DB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201900" y="-2854591"/>
            <a:ext cx="6172200" cy="6172200"/>
          </a:xfrm>
          <a:custGeom>
            <a:avLst/>
            <a:gdLst/>
            <a:ahLst/>
            <a:cxnLst/>
            <a:rect r="r" b="b" t="t" l="l"/>
            <a:pathLst>
              <a:path h="6172200" w="6172200">
                <a:moveTo>
                  <a:pt x="0" y="0"/>
                </a:moveTo>
                <a:lnTo>
                  <a:pt x="6172200" y="0"/>
                </a:lnTo>
                <a:lnTo>
                  <a:pt x="6172200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0D1FF">
                    <a:alpha val="86000"/>
                  </a:srgbClr>
                </a:gs>
                <a:gs pos="50000">
                  <a:srgbClr val="001496">
                    <a:alpha val="86000"/>
                  </a:srgbClr>
                </a:gs>
                <a:gs pos="100000">
                  <a:srgbClr val="000F70">
                    <a:alpha val="8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839908" y="2165933"/>
            <a:ext cx="6608184" cy="6602071"/>
          </a:xfrm>
          <a:custGeom>
            <a:avLst/>
            <a:gdLst/>
            <a:ahLst/>
            <a:cxnLst/>
            <a:rect r="r" b="b" t="t" l="l"/>
            <a:pathLst>
              <a:path h="6602071" w="6608184">
                <a:moveTo>
                  <a:pt x="0" y="0"/>
                </a:moveTo>
                <a:lnTo>
                  <a:pt x="6608184" y="0"/>
                </a:lnTo>
                <a:lnTo>
                  <a:pt x="6608184" y="6602071"/>
                </a:lnTo>
                <a:lnTo>
                  <a:pt x="0" y="66020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029515" y="-1031595"/>
            <a:ext cx="12370599" cy="1799360"/>
          </a:xfrm>
          <a:custGeom>
            <a:avLst/>
            <a:gdLst/>
            <a:ahLst/>
            <a:cxnLst/>
            <a:rect r="r" b="b" t="t" l="l"/>
            <a:pathLst>
              <a:path h="1799360" w="12370599">
                <a:moveTo>
                  <a:pt x="0" y="0"/>
                </a:moveTo>
                <a:lnTo>
                  <a:pt x="12370599" y="0"/>
                </a:lnTo>
                <a:lnTo>
                  <a:pt x="12370599" y="1799360"/>
                </a:lnTo>
                <a:lnTo>
                  <a:pt x="0" y="17993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845183" y="2949397"/>
            <a:ext cx="12597633" cy="1326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4"/>
              </a:lnSpc>
            </a:pPr>
            <a:r>
              <a:rPr lang="en-US" sz="905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091777" y="5566434"/>
            <a:ext cx="10123037" cy="263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•Thank you to the board for reviewing this analysis.</a:t>
            </a:r>
          </a:p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•This dashboard provides clear insight into the hospital's operational failures.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•With this dashboard, we now understand where the hospital is losing control and how to fix it.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2511960" y="8797224"/>
            <a:ext cx="4747340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61"/>
              </a:lnSpc>
            </a:pPr>
            <a:r>
              <a:rPr lang="en-US" sz="247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leeroynabulwe@gmail.com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496029" y="8806749"/>
            <a:ext cx="1274721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-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94512" y="2520315"/>
            <a:ext cx="5961378" cy="6318882"/>
            <a:chOff x="0" y="0"/>
            <a:chExt cx="923573" cy="9789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23573" cy="978960"/>
            </a:xfrm>
            <a:custGeom>
              <a:avLst/>
              <a:gdLst/>
              <a:ahLst/>
              <a:cxnLst/>
              <a:rect r="r" b="b" t="t" l="l"/>
              <a:pathLst>
                <a:path h="978960" w="923573">
                  <a:moveTo>
                    <a:pt x="103894" y="0"/>
                  </a:moveTo>
                  <a:lnTo>
                    <a:pt x="819679" y="0"/>
                  </a:lnTo>
                  <a:cubicBezTo>
                    <a:pt x="847233" y="0"/>
                    <a:pt x="873659" y="10946"/>
                    <a:pt x="893143" y="30430"/>
                  </a:cubicBezTo>
                  <a:cubicBezTo>
                    <a:pt x="912627" y="49914"/>
                    <a:pt x="923573" y="76340"/>
                    <a:pt x="923573" y="103894"/>
                  </a:cubicBezTo>
                  <a:lnTo>
                    <a:pt x="923573" y="875066"/>
                  </a:lnTo>
                  <a:cubicBezTo>
                    <a:pt x="923573" y="902620"/>
                    <a:pt x="912627" y="929046"/>
                    <a:pt x="893143" y="948530"/>
                  </a:cubicBezTo>
                  <a:cubicBezTo>
                    <a:pt x="873659" y="968014"/>
                    <a:pt x="847233" y="978960"/>
                    <a:pt x="819679" y="978960"/>
                  </a:cubicBezTo>
                  <a:lnTo>
                    <a:pt x="103894" y="978960"/>
                  </a:lnTo>
                  <a:cubicBezTo>
                    <a:pt x="76340" y="978960"/>
                    <a:pt x="49914" y="968014"/>
                    <a:pt x="30430" y="948530"/>
                  </a:cubicBezTo>
                  <a:cubicBezTo>
                    <a:pt x="10946" y="929046"/>
                    <a:pt x="0" y="902620"/>
                    <a:pt x="0" y="875066"/>
                  </a:cubicBezTo>
                  <a:lnTo>
                    <a:pt x="0" y="103894"/>
                  </a:lnTo>
                  <a:cubicBezTo>
                    <a:pt x="0" y="76340"/>
                    <a:pt x="10946" y="49914"/>
                    <a:pt x="30430" y="30430"/>
                  </a:cubicBezTo>
                  <a:cubicBezTo>
                    <a:pt x="49914" y="10946"/>
                    <a:pt x="76340" y="0"/>
                    <a:pt x="103894" y="0"/>
                  </a:cubicBezTo>
                  <a:close/>
                </a:path>
              </a:pathLst>
            </a:custGeom>
            <a:blipFill>
              <a:blip r:embed="rId3"/>
              <a:stretch>
                <a:fillRect l="-29547" t="0" r="-29547" b="0"/>
              </a:stretch>
            </a:blipFill>
            <a:ln w="323850" cap="rnd">
              <a:gradFill>
                <a:gsLst>
                  <a:gs pos="0">
                    <a:srgbClr val="00D1FF">
                      <a:alpha val="100000"/>
                    </a:srgbClr>
                  </a:gs>
                  <a:gs pos="100000">
                    <a:srgbClr val="001496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8029515" y="-1031595"/>
            <a:ext cx="12370599" cy="1799360"/>
          </a:xfrm>
          <a:custGeom>
            <a:avLst/>
            <a:gdLst/>
            <a:ahLst/>
            <a:cxnLst/>
            <a:rect r="r" b="b" t="t" l="l"/>
            <a:pathLst>
              <a:path h="1799360" w="12370599">
                <a:moveTo>
                  <a:pt x="0" y="0"/>
                </a:moveTo>
                <a:lnTo>
                  <a:pt x="12370599" y="0"/>
                </a:lnTo>
                <a:lnTo>
                  <a:pt x="12370599" y="1799360"/>
                </a:lnTo>
                <a:lnTo>
                  <a:pt x="0" y="17993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465286" y="7200900"/>
            <a:ext cx="6172200" cy="6172200"/>
          </a:xfrm>
          <a:custGeom>
            <a:avLst/>
            <a:gdLst/>
            <a:ahLst/>
            <a:cxnLst/>
            <a:rect r="r" b="b" t="t" l="l"/>
            <a:pathLst>
              <a:path h="6172200" w="6172200">
                <a:moveTo>
                  <a:pt x="0" y="0"/>
                </a:moveTo>
                <a:lnTo>
                  <a:pt x="6172200" y="0"/>
                </a:lnTo>
                <a:lnTo>
                  <a:pt x="6172200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8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921316" y="2793540"/>
            <a:ext cx="7879312" cy="2148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062"/>
              </a:lnSpc>
            </a:pPr>
            <a:r>
              <a:rPr lang="en-US" sz="775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Summary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21316" y="5331185"/>
            <a:ext cx="6677185" cy="4822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•ER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overcrowded due to unexpected patient surges.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•Bed allocation mismatch: prepared for teens, received mostly elderly patients.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•Staff burnout caused by workload imbalance among doctors.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•Medication mismanagement leading to shortages and expiries.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•Financial losses due to insurance underpayments.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375693" y="1864951"/>
            <a:ext cx="5389372" cy="6508903"/>
            <a:chOff x="0" y="0"/>
            <a:chExt cx="834955" cy="100839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34955" cy="1008399"/>
            </a:xfrm>
            <a:custGeom>
              <a:avLst/>
              <a:gdLst/>
              <a:ahLst/>
              <a:cxnLst/>
              <a:rect r="r" b="b" t="t" l="l"/>
              <a:pathLst>
                <a:path h="1008399" w="834955">
                  <a:moveTo>
                    <a:pt x="114921" y="0"/>
                  </a:moveTo>
                  <a:lnTo>
                    <a:pt x="720033" y="0"/>
                  </a:lnTo>
                  <a:cubicBezTo>
                    <a:pt x="750512" y="0"/>
                    <a:pt x="779743" y="12108"/>
                    <a:pt x="801295" y="33660"/>
                  </a:cubicBezTo>
                  <a:cubicBezTo>
                    <a:pt x="822847" y="55212"/>
                    <a:pt x="834955" y="84442"/>
                    <a:pt x="834955" y="114921"/>
                  </a:cubicBezTo>
                  <a:lnTo>
                    <a:pt x="834955" y="893478"/>
                  </a:lnTo>
                  <a:cubicBezTo>
                    <a:pt x="834955" y="956947"/>
                    <a:pt x="783503" y="1008399"/>
                    <a:pt x="720033" y="1008399"/>
                  </a:cubicBezTo>
                  <a:lnTo>
                    <a:pt x="114921" y="1008399"/>
                  </a:lnTo>
                  <a:cubicBezTo>
                    <a:pt x="84442" y="1008399"/>
                    <a:pt x="55212" y="996292"/>
                    <a:pt x="33660" y="974740"/>
                  </a:cubicBezTo>
                  <a:cubicBezTo>
                    <a:pt x="12108" y="953188"/>
                    <a:pt x="0" y="923957"/>
                    <a:pt x="0" y="893478"/>
                  </a:cubicBezTo>
                  <a:lnTo>
                    <a:pt x="0" y="114921"/>
                  </a:lnTo>
                  <a:cubicBezTo>
                    <a:pt x="0" y="84442"/>
                    <a:pt x="12108" y="55212"/>
                    <a:pt x="33660" y="33660"/>
                  </a:cubicBezTo>
                  <a:cubicBezTo>
                    <a:pt x="55212" y="12108"/>
                    <a:pt x="84442" y="0"/>
                    <a:pt x="114921" y="0"/>
                  </a:cubicBezTo>
                  <a:close/>
                </a:path>
              </a:pathLst>
            </a:custGeom>
            <a:blipFill>
              <a:blip r:embed="rId3"/>
              <a:stretch>
                <a:fillRect l="-91735" t="0" r="-2277" b="0"/>
              </a:stretch>
            </a:blipFill>
            <a:ln w="323850" cap="rnd">
              <a:gradFill>
                <a:gsLst>
                  <a:gs pos="0">
                    <a:srgbClr val="00D1FF">
                      <a:alpha val="100000"/>
                    </a:srgbClr>
                  </a:gs>
                  <a:gs pos="100000">
                    <a:srgbClr val="001496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201900" y="-2854591"/>
            <a:ext cx="6172200" cy="6172200"/>
          </a:xfrm>
          <a:custGeom>
            <a:avLst/>
            <a:gdLst/>
            <a:ahLst/>
            <a:cxnLst/>
            <a:rect r="r" b="b" t="t" l="l"/>
            <a:pathLst>
              <a:path h="6172200" w="6172200">
                <a:moveTo>
                  <a:pt x="0" y="0"/>
                </a:moveTo>
                <a:lnTo>
                  <a:pt x="6172200" y="0"/>
                </a:lnTo>
                <a:lnTo>
                  <a:pt x="6172200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-1323699" y="9239250"/>
            <a:ext cx="15717833" cy="19050"/>
          </a:xfrm>
          <a:prstGeom prst="line">
            <a:avLst/>
          </a:prstGeom>
          <a:ln cap="flat" w="28575">
            <a:solidFill>
              <a:srgbClr val="64DB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4251134" y="9096249"/>
            <a:ext cx="286001" cy="28600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DB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651077" y="2203208"/>
            <a:ext cx="8487068" cy="2517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4"/>
              </a:lnSpc>
            </a:pPr>
            <a:r>
              <a:rPr lang="en-US" sz="905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Objectives of the Analysis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51077" y="5635179"/>
            <a:ext cx="7492923" cy="394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•Understand patient demographics to guide resource planning.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•Identify peak admission times for staffing adjustments.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•Find insurers causing revenue loss.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•Analyze doctor workload distribution.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•Improve medication utilization and stock management.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946975" y="2175823"/>
            <a:ext cx="5902319" cy="5902319"/>
          </a:xfrm>
          <a:custGeom>
            <a:avLst/>
            <a:gdLst/>
            <a:ahLst/>
            <a:cxnLst/>
            <a:rect r="r" b="b" t="t" l="l"/>
            <a:pathLst>
              <a:path h="5902319" w="5902319">
                <a:moveTo>
                  <a:pt x="0" y="0"/>
                </a:moveTo>
                <a:lnTo>
                  <a:pt x="5902320" y="0"/>
                </a:lnTo>
                <a:lnTo>
                  <a:pt x="5902320" y="5902320"/>
                </a:lnTo>
                <a:lnTo>
                  <a:pt x="0" y="59023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94079" y="2609411"/>
            <a:ext cx="8487068" cy="2517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4"/>
              </a:lnSpc>
            </a:pPr>
            <a:r>
              <a:rPr lang="en-US" sz="905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Dataset Overview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94079" y="5530654"/>
            <a:ext cx="6599163" cy="350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•Single dataset: City Hospital Patient, Staff &amp; Operations data.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•Key columns used: Age, Gender, Admission Time, Doctor, Insurance, Medication, Test Results.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•Basic cleaning: removing blanks, creating age groups.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AutoShape 9" id="9"/>
          <p:cNvSpPr/>
          <p:nvPr/>
        </p:nvSpPr>
        <p:spPr>
          <a:xfrm>
            <a:off x="-1323699" y="9239250"/>
            <a:ext cx="15717833" cy="19050"/>
          </a:xfrm>
          <a:prstGeom prst="line">
            <a:avLst/>
          </a:prstGeom>
          <a:ln cap="flat" w="28575">
            <a:solidFill>
              <a:srgbClr val="64DB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4251134" y="9096249"/>
            <a:ext cx="286001" cy="28600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DB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5201900" y="-2854591"/>
            <a:ext cx="6172200" cy="6172200"/>
          </a:xfrm>
          <a:custGeom>
            <a:avLst/>
            <a:gdLst/>
            <a:ahLst/>
            <a:cxnLst/>
            <a:rect r="r" b="b" t="t" l="l"/>
            <a:pathLst>
              <a:path h="6172200" w="6172200">
                <a:moveTo>
                  <a:pt x="0" y="0"/>
                </a:moveTo>
                <a:lnTo>
                  <a:pt x="6172200" y="0"/>
                </a:lnTo>
                <a:lnTo>
                  <a:pt x="6172200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36575" y="2321548"/>
            <a:ext cx="5960648" cy="5955134"/>
          </a:xfrm>
          <a:custGeom>
            <a:avLst/>
            <a:gdLst/>
            <a:ahLst/>
            <a:cxnLst/>
            <a:rect r="r" b="b" t="t" l="l"/>
            <a:pathLst>
              <a:path h="5955134" w="5960648">
                <a:moveTo>
                  <a:pt x="0" y="0"/>
                </a:moveTo>
                <a:lnTo>
                  <a:pt x="5960648" y="0"/>
                </a:lnTo>
                <a:lnTo>
                  <a:pt x="5960648" y="5955134"/>
                </a:lnTo>
                <a:lnTo>
                  <a:pt x="0" y="59551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579477" y="4494887"/>
            <a:ext cx="7278421" cy="223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Total number of patients: Derived from PatientID count.</a:t>
            </a:r>
          </a:p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Total number of doctors: Unique doctor count. </a:t>
            </a:r>
          </a:p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Total number of rooms.</a:t>
            </a:r>
          </a:p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Count of each drug dispensed. </a:t>
            </a:r>
          </a:p>
          <a:p>
            <a:pPr algn="just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Count of lab tests, inconclusive and successful.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397223" y="1899809"/>
            <a:ext cx="11009597" cy="1481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22"/>
              </a:lnSpc>
            </a:pPr>
            <a:r>
              <a:rPr lang="en-US" sz="1011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Metrics(KPI)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029515" y="-1031595"/>
            <a:ext cx="12370599" cy="1799360"/>
          </a:xfrm>
          <a:custGeom>
            <a:avLst/>
            <a:gdLst/>
            <a:ahLst/>
            <a:cxnLst/>
            <a:rect r="r" b="b" t="t" l="l"/>
            <a:pathLst>
              <a:path h="1799360" w="12370599">
                <a:moveTo>
                  <a:pt x="0" y="0"/>
                </a:moveTo>
                <a:lnTo>
                  <a:pt x="12370599" y="0"/>
                </a:lnTo>
                <a:lnTo>
                  <a:pt x="12370599" y="1799360"/>
                </a:lnTo>
                <a:lnTo>
                  <a:pt x="0" y="17993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-1323699" y="9239250"/>
            <a:ext cx="15717833" cy="19050"/>
          </a:xfrm>
          <a:prstGeom prst="line">
            <a:avLst/>
          </a:prstGeom>
          <a:ln cap="flat" w="28575">
            <a:solidFill>
              <a:srgbClr val="64DB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14251134" y="9096249"/>
            <a:ext cx="286001" cy="28600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DB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575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595607" y="-426477"/>
            <a:ext cx="19479214" cy="6313888"/>
            <a:chOff x="0" y="0"/>
            <a:chExt cx="3017840" cy="97818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17840" cy="978186"/>
            </a:xfrm>
            <a:custGeom>
              <a:avLst/>
              <a:gdLst/>
              <a:ahLst/>
              <a:cxnLst/>
              <a:rect r="r" b="b" t="t" l="l"/>
              <a:pathLst>
                <a:path h="978186" w="3017840">
                  <a:moveTo>
                    <a:pt x="31796" y="0"/>
                  </a:moveTo>
                  <a:lnTo>
                    <a:pt x="2986044" y="0"/>
                  </a:lnTo>
                  <a:cubicBezTo>
                    <a:pt x="2994477" y="0"/>
                    <a:pt x="3002564" y="3350"/>
                    <a:pt x="3008527" y="9313"/>
                  </a:cubicBezTo>
                  <a:cubicBezTo>
                    <a:pt x="3014490" y="15276"/>
                    <a:pt x="3017840" y="23363"/>
                    <a:pt x="3017840" y="31796"/>
                  </a:cubicBezTo>
                  <a:lnTo>
                    <a:pt x="3017840" y="946391"/>
                  </a:lnTo>
                  <a:cubicBezTo>
                    <a:pt x="3017840" y="954824"/>
                    <a:pt x="3014490" y="962911"/>
                    <a:pt x="3008527" y="968874"/>
                  </a:cubicBezTo>
                  <a:cubicBezTo>
                    <a:pt x="3002564" y="974837"/>
                    <a:pt x="2994477" y="978186"/>
                    <a:pt x="2986044" y="978186"/>
                  </a:cubicBezTo>
                  <a:lnTo>
                    <a:pt x="31796" y="978186"/>
                  </a:lnTo>
                  <a:cubicBezTo>
                    <a:pt x="23363" y="978186"/>
                    <a:pt x="15276" y="974837"/>
                    <a:pt x="9313" y="968874"/>
                  </a:cubicBezTo>
                  <a:cubicBezTo>
                    <a:pt x="3350" y="962911"/>
                    <a:pt x="0" y="954824"/>
                    <a:pt x="0" y="946391"/>
                  </a:cubicBezTo>
                  <a:lnTo>
                    <a:pt x="0" y="31796"/>
                  </a:lnTo>
                  <a:cubicBezTo>
                    <a:pt x="0" y="23363"/>
                    <a:pt x="3350" y="15276"/>
                    <a:pt x="9313" y="9313"/>
                  </a:cubicBezTo>
                  <a:cubicBezTo>
                    <a:pt x="15276" y="3350"/>
                    <a:pt x="23363" y="0"/>
                    <a:pt x="31796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52931" r="0" b="-52931"/>
              </a:stretch>
            </a:blipFill>
            <a:ln w="323850" cap="rnd">
              <a:gradFill>
                <a:gsLst>
                  <a:gs pos="0">
                    <a:srgbClr val="00D1FF">
                      <a:alpha val="100000"/>
                    </a:srgbClr>
                  </a:gs>
                  <a:gs pos="100000">
                    <a:srgbClr val="001496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436575" y="7014359"/>
            <a:ext cx="8795818" cy="2635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4"/>
              </a:lnSpc>
            </a:pPr>
            <a:r>
              <a:rPr lang="en-US" sz="643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Dashboard Insights: Patient Demographics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32393" y="7004625"/>
            <a:ext cx="6599163" cy="263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•Elderly patients formed the largest group.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•Gender distribution relatively balanced.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•Bed allocation must shift to senior care.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</a:p>
          <a:p>
            <a:pPr algn="just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575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595607" y="-426477"/>
            <a:ext cx="19479214" cy="6313888"/>
            <a:chOff x="0" y="0"/>
            <a:chExt cx="3017840" cy="97818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17840" cy="978186"/>
            </a:xfrm>
            <a:custGeom>
              <a:avLst/>
              <a:gdLst/>
              <a:ahLst/>
              <a:cxnLst/>
              <a:rect r="r" b="b" t="t" l="l"/>
              <a:pathLst>
                <a:path h="978186" w="3017840">
                  <a:moveTo>
                    <a:pt x="31796" y="0"/>
                  </a:moveTo>
                  <a:lnTo>
                    <a:pt x="2986044" y="0"/>
                  </a:lnTo>
                  <a:cubicBezTo>
                    <a:pt x="2994477" y="0"/>
                    <a:pt x="3002564" y="3350"/>
                    <a:pt x="3008527" y="9313"/>
                  </a:cubicBezTo>
                  <a:cubicBezTo>
                    <a:pt x="3014490" y="15276"/>
                    <a:pt x="3017840" y="23363"/>
                    <a:pt x="3017840" y="31796"/>
                  </a:cubicBezTo>
                  <a:lnTo>
                    <a:pt x="3017840" y="946391"/>
                  </a:lnTo>
                  <a:cubicBezTo>
                    <a:pt x="3017840" y="954824"/>
                    <a:pt x="3014490" y="962911"/>
                    <a:pt x="3008527" y="968874"/>
                  </a:cubicBezTo>
                  <a:cubicBezTo>
                    <a:pt x="3002564" y="974837"/>
                    <a:pt x="2994477" y="978186"/>
                    <a:pt x="2986044" y="978186"/>
                  </a:cubicBezTo>
                  <a:lnTo>
                    <a:pt x="31796" y="978186"/>
                  </a:lnTo>
                  <a:cubicBezTo>
                    <a:pt x="23363" y="978186"/>
                    <a:pt x="15276" y="974837"/>
                    <a:pt x="9313" y="968874"/>
                  </a:cubicBezTo>
                  <a:cubicBezTo>
                    <a:pt x="3350" y="962911"/>
                    <a:pt x="0" y="954824"/>
                    <a:pt x="0" y="946391"/>
                  </a:cubicBezTo>
                  <a:lnTo>
                    <a:pt x="0" y="31796"/>
                  </a:lnTo>
                  <a:cubicBezTo>
                    <a:pt x="0" y="23363"/>
                    <a:pt x="3350" y="15276"/>
                    <a:pt x="9313" y="9313"/>
                  </a:cubicBezTo>
                  <a:cubicBezTo>
                    <a:pt x="15276" y="3350"/>
                    <a:pt x="23363" y="0"/>
                    <a:pt x="31796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52966" r="0" b="-52966"/>
              </a:stretch>
            </a:blipFill>
            <a:ln w="323850" cap="rnd">
              <a:gradFill>
                <a:gsLst>
                  <a:gs pos="0">
                    <a:srgbClr val="00D1FF">
                      <a:alpha val="100000"/>
                    </a:srgbClr>
                  </a:gs>
                  <a:gs pos="100000">
                    <a:srgbClr val="001496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436575" y="7014359"/>
            <a:ext cx="8795818" cy="2635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4"/>
              </a:lnSpc>
            </a:pPr>
            <a:r>
              <a:rPr lang="en-US" sz="643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Dashboard Insights: Admissions &amp; Workload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32393" y="7014150"/>
            <a:ext cx="6599163" cy="1179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•Major imbalance in doctor workload causing burnout.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595607" y="6101356"/>
            <a:ext cx="19479214" cy="4829737"/>
            <a:chOff x="0" y="0"/>
            <a:chExt cx="3017840" cy="74825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17840" cy="748253"/>
            </a:xfrm>
            <a:custGeom>
              <a:avLst/>
              <a:gdLst/>
              <a:ahLst/>
              <a:cxnLst/>
              <a:rect r="r" b="b" t="t" l="l"/>
              <a:pathLst>
                <a:path h="748253" w="3017840">
                  <a:moveTo>
                    <a:pt x="31796" y="0"/>
                  </a:moveTo>
                  <a:lnTo>
                    <a:pt x="2986044" y="0"/>
                  </a:lnTo>
                  <a:cubicBezTo>
                    <a:pt x="2994477" y="0"/>
                    <a:pt x="3002564" y="3350"/>
                    <a:pt x="3008527" y="9313"/>
                  </a:cubicBezTo>
                  <a:cubicBezTo>
                    <a:pt x="3014490" y="15276"/>
                    <a:pt x="3017840" y="23363"/>
                    <a:pt x="3017840" y="31796"/>
                  </a:cubicBezTo>
                  <a:lnTo>
                    <a:pt x="3017840" y="716457"/>
                  </a:lnTo>
                  <a:cubicBezTo>
                    <a:pt x="3017840" y="724890"/>
                    <a:pt x="3014490" y="732977"/>
                    <a:pt x="3008527" y="738940"/>
                  </a:cubicBezTo>
                  <a:cubicBezTo>
                    <a:pt x="3002564" y="744903"/>
                    <a:pt x="2994477" y="748253"/>
                    <a:pt x="2986044" y="748253"/>
                  </a:cubicBezTo>
                  <a:lnTo>
                    <a:pt x="31796" y="748253"/>
                  </a:lnTo>
                  <a:cubicBezTo>
                    <a:pt x="23363" y="748253"/>
                    <a:pt x="15276" y="744903"/>
                    <a:pt x="9313" y="738940"/>
                  </a:cubicBezTo>
                  <a:cubicBezTo>
                    <a:pt x="3350" y="732977"/>
                    <a:pt x="0" y="724890"/>
                    <a:pt x="0" y="716457"/>
                  </a:cubicBezTo>
                  <a:lnTo>
                    <a:pt x="0" y="31796"/>
                  </a:lnTo>
                  <a:cubicBezTo>
                    <a:pt x="0" y="23363"/>
                    <a:pt x="3350" y="15276"/>
                    <a:pt x="9313" y="9313"/>
                  </a:cubicBezTo>
                  <a:cubicBezTo>
                    <a:pt x="15276" y="3350"/>
                    <a:pt x="23363" y="0"/>
                    <a:pt x="31796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33520" r="-850" b="-137476"/>
              </a:stretch>
            </a:blipFill>
            <a:ln w="323850" cap="rnd">
              <a:gradFill>
                <a:gsLst>
                  <a:gs pos="0">
                    <a:srgbClr val="00D1FF">
                      <a:alpha val="100000"/>
                    </a:srgbClr>
                  </a:gs>
                  <a:gs pos="100000">
                    <a:srgbClr val="001496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211608" y="2261923"/>
            <a:ext cx="8575814" cy="2886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18"/>
              </a:lnSpc>
            </a:pPr>
            <a:r>
              <a:rPr lang="en-US" sz="703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Dashboard Insights: Medication &amp; Labs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95193" y="2929851"/>
            <a:ext cx="5877692" cy="219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•Essential drugs frequently stocked out, while others expired.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•35%(19425)of lab tests inconclusive, indicating machine or staff issues. 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923045" y="2447486"/>
            <a:ext cx="5553836" cy="5553836"/>
          </a:xfrm>
          <a:custGeom>
            <a:avLst/>
            <a:gdLst/>
            <a:ahLst/>
            <a:cxnLst/>
            <a:rect r="r" b="b" t="t" l="l"/>
            <a:pathLst>
              <a:path h="5553836" w="5553836">
                <a:moveTo>
                  <a:pt x="0" y="0"/>
                </a:moveTo>
                <a:lnTo>
                  <a:pt x="5553836" y="0"/>
                </a:lnTo>
                <a:lnTo>
                  <a:pt x="5553836" y="5553836"/>
                </a:lnTo>
                <a:lnTo>
                  <a:pt x="0" y="55538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94079" y="2609411"/>
            <a:ext cx="8487068" cy="2517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4"/>
              </a:lnSpc>
            </a:pPr>
            <a:r>
              <a:rPr lang="en-US" sz="905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Summary of Findings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94079" y="5521129"/>
            <a:ext cx="7349921" cy="351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•Elderly patient surge overwhelmed the ER.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•Staff schedules and workload not evenly distributed amongst staff.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•Medication procurement poorly matched to actual demand.</a:t>
            </a:r>
          </a:p>
          <a:p>
            <a:pPr algn="just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•Lab performance issues slowing patient processing.</a:t>
            </a:r>
          </a:p>
          <a:p>
            <a:pPr algn="just">
              <a:lnSpc>
                <a:spcPts val="3500"/>
              </a:lnSpc>
              <a:spcBef>
                <a:spcPct val="0"/>
              </a:spcBef>
            </a:pPr>
          </a:p>
        </p:txBody>
      </p:sp>
      <p:sp>
        <p:nvSpPr>
          <p:cNvPr name="AutoShape 9" id="9"/>
          <p:cNvSpPr/>
          <p:nvPr/>
        </p:nvSpPr>
        <p:spPr>
          <a:xfrm>
            <a:off x="8598915" y="1042987"/>
            <a:ext cx="15717833" cy="19050"/>
          </a:xfrm>
          <a:prstGeom prst="line">
            <a:avLst/>
          </a:prstGeom>
          <a:ln cap="flat" w="28575">
            <a:solidFill>
              <a:srgbClr val="64DB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8455914" y="899987"/>
            <a:ext cx="286001" cy="28600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DB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true" rot="0">
            <a:off x="-3226599" y="8963464"/>
            <a:ext cx="12370599" cy="1799360"/>
          </a:xfrm>
          <a:custGeom>
            <a:avLst/>
            <a:gdLst/>
            <a:ahLst/>
            <a:cxnLst/>
            <a:rect r="r" b="b" t="t" l="l"/>
            <a:pathLst>
              <a:path h="1799360" w="12370599">
                <a:moveTo>
                  <a:pt x="0" y="1799360"/>
                </a:moveTo>
                <a:lnTo>
                  <a:pt x="12370599" y="1799360"/>
                </a:lnTo>
                <a:lnTo>
                  <a:pt x="12370599" y="0"/>
                </a:lnTo>
                <a:lnTo>
                  <a:pt x="0" y="0"/>
                </a:lnTo>
                <a:lnTo>
                  <a:pt x="0" y="179936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DAG5ab6IgYs</dc:identifier>
  <dcterms:modified xsi:type="dcterms:W3CDTF">2011-08-01T06:04:30Z</dcterms:modified>
  <cp:revision>1</cp:revision>
  <dc:title>CITY GENERAL HOSPITAL</dc:title>
</cp:coreProperties>
</file>

<file path=docProps/thumbnail.jpeg>
</file>